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3" r:id="rId5"/>
    <p:sldId id="259" r:id="rId6"/>
    <p:sldId id="261" r:id="rId7"/>
    <p:sldId id="264" r:id="rId8"/>
    <p:sldId id="262" r:id="rId9"/>
    <p:sldId id="265" r:id="rId10"/>
    <p:sldId id="266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E76FD-930F-4814-B84A-338AC8B9B015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50F30-0AF7-4FE0-BD34-2CACC5CAA24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E76FD-930F-4814-B84A-338AC8B9B015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50F30-0AF7-4FE0-BD34-2CACC5CAA2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E76FD-930F-4814-B84A-338AC8B9B015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50F30-0AF7-4FE0-BD34-2CACC5CAA2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E76FD-930F-4814-B84A-338AC8B9B015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50F30-0AF7-4FE0-BD34-2CACC5CAA2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E76FD-930F-4814-B84A-338AC8B9B015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3550F30-0AF7-4FE0-BD34-2CACC5CAA24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E76FD-930F-4814-B84A-338AC8B9B015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50F30-0AF7-4FE0-BD34-2CACC5CAA2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E76FD-930F-4814-B84A-338AC8B9B015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50F30-0AF7-4FE0-BD34-2CACC5CAA2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E76FD-930F-4814-B84A-338AC8B9B015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50F30-0AF7-4FE0-BD34-2CACC5CAA2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E76FD-930F-4814-B84A-338AC8B9B015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50F30-0AF7-4FE0-BD34-2CACC5CAA2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E76FD-930F-4814-B84A-338AC8B9B015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50F30-0AF7-4FE0-BD34-2CACC5CAA2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E76FD-930F-4814-B84A-338AC8B9B015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50F30-0AF7-4FE0-BD34-2CACC5CAA2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89E76FD-930F-4814-B84A-338AC8B9B015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3550F30-0AF7-4FE0-BD34-2CACC5CAA241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ids.org/" TargetMode="External"/><Relationship Id="rId2" Type="http://schemas.openxmlformats.org/officeDocument/2006/relationships/hyperlink" Target="http://www.ncbi.nlm.nih.gov/pubmedhealth/PMH0002533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sidsfamilies.com/" TargetMode="External"/><Relationship Id="rId4" Type="http://schemas.openxmlformats.org/officeDocument/2006/relationships/hyperlink" Target="http://kidshealth.org/parent/general/sleep/sids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8229600" cy="1828800"/>
          </a:xfrm>
        </p:spPr>
        <p:txBody>
          <a:bodyPr/>
          <a:lstStyle/>
          <a:p>
            <a:r>
              <a:rPr lang="en-US" dirty="0" smtClean="0"/>
              <a:t>SIDS: Sudden Infant Death Syndrome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133600"/>
            <a:ext cx="6400800" cy="1752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is the unexpected, sudden death of a child under age 1 in which an autopsy does not show an explainable cause of death.</a:t>
            </a:r>
          </a:p>
        </p:txBody>
      </p:sp>
      <p:pic>
        <p:nvPicPr>
          <p:cNvPr id="8197" name="Picture 5" descr="http://profile.ak.fbcdn.net/hprofile-ak-snc4/50289_245849813414_1032628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733800"/>
            <a:ext cx="2209800" cy="2707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00402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Progression of the disease and outcome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Death</a:t>
            </a:r>
            <a:endParaRPr lang="en-US" dirty="0"/>
          </a:p>
        </p:txBody>
      </p:sp>
      <p:pic>
        <p:nvPicPr>
          <p:cNvPr id="3074" name="Picture 2" descr="C:\Users\90362\AppData\Local\Microsoft\Windows\Temporary Internet Files\Content.IE5\961Q2FB3\MP900442725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819400"/>
            <a:ext cx="2827020" cy="2465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90362\AppData\Local\Microsoft\Windows\Temporary Internet Files\Content.IE5\KUVBY1VX\MC90023241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600200"/>
            <a:ext cx="1333877" cy="1318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90362\AppData\Local\Microsoft\Windows\Temporary Internet Files\Content.IE5\ZBXX0RXO\MC900250606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386378"/>
            <a:ext cx="2323723" cy="2691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09243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http://www.ncbi.nlm.nih.gov/pubmedhealth/PMH0002533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en-US" dirty="0">
                <a:hlinkClick r:id="rId3"/>
              </a:rPr>
              <a:t>http://www.sids.org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kidshealth.org/parent/general/sleep/sids.html</a:t>
            </a:r>
            <a:endParaRPr lang="en-US" dirty="0" smtClean="0"/>
          </a:p>
          <a:p>
            <a:r>
              <a:rPr lang="en-US" dirty="0">
                <a:hlinkClick r:id="rId5"/>
              </a:rPr>
              <a:t>http://www.sidsfamilies.com</a:t>
            </a:r>
            <a:r>
              <a:rPr lang="en-US" dirty="0" smtClean="0">
                <a:hlinkClick r:id="rId5"/>
              </a:rPr>
              <a:t>/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1728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Parts of respiratory system affected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affects the central respiratory system</a:t>
            </a:r>
          </a:p>
          <a:p>
            <a:r>
              <a:rPr lang="en-US" dirty="0" smtClean="0"/>
              <a:t>“is </a:t>
            </a:r>
            <a:r>
              <a:rPr lang="en-US" dirty="0"/>
              <a:t>the </a:t>
            </a:r>
            <a:r>
              <a:rPr lang="en-US" b="1" u="sng" dirty="0"/>
              <a:t>unexpected</a:t>
            </a:r>
            <a:r>
              <a:rPr lang="en-US" dirty="0"/>
              <a:t>, sudden death of a child under age 1 in which an autopsy </a:t>
            </a:r>
            <a:r>
              <a:rPr lang="en-US" b="1" u="sng" dirty="0"/>
              <a:t>does not show an explainable cause of death</a:t>
            </a:r>
            <a:r>
              <a:rPr lang="en-US" dirty="0" smtClean="0"/>
              <a:t>.”</a:t>
            </a:r>
            <a:endParaRPr lang="en-US" dirty="0"/>
          </a:p>
          <a:p>
            <a:endParaRPr lang="en-US" dirty="0"/>
          </a:p>
        </p:txBody>
      </p:sp>
      <p:pic>
        <p:nvPicPr>
          <p:cNvPr id="7170" name="Picture 2" descr="C:\Users\90362\AppData\Local\Microsoft\Windows\Temporary Internet Files\Content.IE5\961Q2FB3\MC90043440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962400"/>
            <a:ext cx="1362075" cy="190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90362\AppData\Local\Microsoft\Windows\Temporary Internet Files\Content.IE5\ZBXX0RXO\MC90030431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6619" y="4334256"/>
            <a:ext cx="1070762" cy="1810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90362\AppData\Local\Microsoft\Windows\Temporary Internet Files\Content.IE5\XSCP7GMC\MC900282178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657600"/>
            <a:ext cx="1600200" cy="1845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21228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Hypothetical causes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/>
              <a:t>Bacterial Infections</a:t>
            </a:r>
          </a:p>
          <a:p>
            <a:r>
              <a:rPr lang="en-US" b="1" dirty="0" smtClean="0"/>
              <a:t>Bed Sharing</a:t>
            </a:r>
            <a:endParaRPr lang="en-US" dirty="0"/>
          </a:p>
          <a:p>
            <a:r>
              <a:rPr lang="en-US" b="1" dirty="0" smtClean="0"/>
              <a:t>Brain disorders</a:t>
            </a:r>
            <a:endParaRPr lang="en-US" dirty="0"/>
          </a:p>
          <a:p>
            <a:r>
              <a:rPr lang="en-US" b="1" dirty="0" smtClean="0"/>
              <a:t>Cervical </a:t>
            </a:r>
            <a:r>
              <a:rPr lang="en-US" b="1" dirty="0"/>
              <a:t>spinal injury from birth trauma</a:t>
            </a:r>
          </a:p>
          <a:p>
            <a:r>
              <a:rPr lang="en-US" b="1" dirty="0" smtClean="0"/>
              <a:t>Child abuse</a:t>
            </a:r>
            <a:endParaRPr lang="en-US" dirty="0"/>
          </a:p>
          <a:p>
            <a:r>
              <a:rPr lang="en-US" b="1" dirty="0" smtClean="0"/>
              <a:t>Genetics</a:t>
            </a:r>
            <a:endParaRPr lang="en-US" b="1" dirty="0"/>
          </a:p>
          <a:p>
            <a:r>
              <a:rPr lang="en-US" b="1" dirty="0" smtClean="0"/>
              <a:t>Inner </a:t>
            </a:r>
            <a:r>
              <a:rPr lang="en-US" b="1" dirty="0"/>
              <a:t>ear </a:t>
            </a:r>
            <a:r>
              <a:rPr lang="en-US" b="1" dirty="0" smtClean="0"/>
              <a:t>damage</a:t>
            </a:r>
            <a:endParaRPr lang="en-US" dirty="0"/>
          </a:p>
          <a:p>
            <a:r>
              <a:rPr lang="en-US" b="1" dirty="0" smtClean="0"/>
              <a:t>Nitrogen </a:t>
            </a:r>
            <a:r>
              <a:rPr lang="en-US" b="1" dirty="0"/>
              <a:t>dioxide</a:t>
            </a:r>
          </a:p>
          <a:p>
            <a:r>
              <a:rPr lang="en-US" b="1" dirty="0" smtClean="0"/>
              <a:t>Vaccination</a:t>
            </a:r>
            <a:endParaRPr lang="en-US" dirty="0"/>
          </a:p>
          <a:p>
            <a:r>
              <a:rPr lang="en-US" b="1" dirty="0" smtClean="0"/>
              <a:t>Vitamin C</a:t>
            </a:r>
          </a:p>
          <a:p>
            <a:r>
              <a:rPr lang="en-US" b="1" dirty="0" smtClean="0"/>
              <a:t>If your baby dies and is diagnosed with SIDS, they had SIDS</a:t>
            </a:r>
            <a:endParaRPr lang="en-US" b="1" dirty="0"/>
          </a:p>
        </p:txBody>
      </p:sp>
      <p:pic>
        <p:nvPicPr>
          <p:cNvPr id="6146" name="Picture 2" descr="C:\Users\90362\AppData\Local\Microsoft\Windows\Temporary Internet Files\Content.IE5\XSCP7GMC\MC90001603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429000"/>
            <a:ext cx="1848002" cy="1906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90362\AppData\Local\Microsoft\Windows\Temporary Internet Files\Content.IE5\KUVBY1VX\MC90042316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99481">
            <a:off x="7102535" y="3470353"/>
            <a:ext cx="844228" cy="844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23997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Hypothetical causes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Events that can cause SIDS-</a:t>
            </a:r>
          </a:p>
          <a:p>
            <a:pPr lvl="1"/>
            <a:r>
              <a:rPr lang="en-US" dirty="0"/>
              <a:t>Sleeping on the stomach</a:t>
            </a:r>
          </a:p>
          <a:p>
            <a:pPr lvl="1"/>
            <a:r>
              <a:rPr lang="en-US" dirty="0"/>
              <a:t>Being around cigarette smoke while in the womb or after being born</a:t>
            </a:r>
          </a:p>
          <a:p>
            <a:pPr lvl="1"/>
            <a:r>
              <a:rPr lang="en-US" dirty="0"/>
              <a:t>Sleeping in the same bed as their parents (co-sleeping)</a:t>
            </a:r>
          </a:p>
          <a:p>
            <a:pPr lvl="1"/>
            <a:r>
              <a:rPr lang="en-US" dirty="0"/>
              <a:t>Soft bedding in the crib</a:t>
            </a:r>
          </a:p>
          <a:p>
            <a:pPr lvl="1"/>
            <a:r>
              <a:rPr lang="en-US" dirty="0"/>
              <a:t>Multiple birth babies (being a twin, triplet, etc.)</a:t>
            </a:r>
          </a:p>
          <a:p>
            <a:pPr lvl="1"/>
            <a:r>
              <a:rPr lang="en-US" dirty="0"/>
              <a:t>Premature birth</a:t>
            </a:r>
          </a:p>
          <a:p>
            <a:pPr lvl="1"/>
            <a:r>
              <a:rPr lang="en-US" dirty="0"/>
              <a:t>Having a brother or sister who had SIDS</a:t>
            </a:r>
          </a:p>
          <a:p>
            <a:pPr lvl="1"/>
            <a:r>
              <a:rPr lang="en-US" dirty="0"/>
              <a:t>Mothers who smoke or use illegal drugs</a:t>
            </a:r>
          </a:p>
          <a:p>
            <a:pPr lvl="1"/>
            <a:r>
              <a:rPr lang="en-US" dirty="0"/>
              <a:t>Being born to a teen mother</a:t>
            </a:r>
          </a:p>
          <a:p>
            <a:pPr lvl="1"/>
            <a:r>
              <a:rPr lang="en-US" dirty="0"/>
              <a:t>Short time period between pregnancies</a:t>
            </a:r>
          </a:p>
          <a:p>
            <a:pPr lvl="1"/>
            <a:r>
              <a:rPr lang="en-US" dirty="0"/>
              <a:t>Late or no prenatal care</a:t>
            </a:r>
          </a:p>
          <a:p>
            <a:pPr lvl="1"/>
            <a:r>
              <a:rPr lang="en-US" dirty="0"/>
              <a:t>Living in poverty situations</a:t>
            </a:r>
          </a:p>
          <a:p>
            <a:pPr lvl="1"/>
            <a:endParaRPr lang="en-US" dirty="0"/>
          </a:p>
        </p:txBody>
      </p:sp>
      <p:pic>
        <p:nvPicPr>
          <p:cNvPr id="4" name="Picture 2" descr="http://images.memewow.com/memes/8/124/insanity-wolf-feel-baby-kicking_thum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4114800"/>
            <a:ext cx="2381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98863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Therapy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00200"/>
            <a:ext cx="4648200" cy="4709160"/>
          </a:xfrm>
        </p:spPr>
        <p:txBody>
          <a:bodyPr>
            <a:normAutofit/>
          </a:bodyPr>
          <a:lstStyle/>
          <a:p>
            <a:r>
              <a:rPr lang="en-US" dirty="0"/>
              <a:t>Grief therapy involves the use of clinical tools for traumatic or complicated grief </a:t>
            </a:r>
            <a:r>
              <a:rPr lang="en-US" dirty="0" smtClean="0"/>
              <a:t>reactions. </a:t>
            </a:r>
          </a:p>
          <a:p>
            <a:r>
              <a:rPr lang="en-US" dirty="0" smtClean="0"/>
              <a:t>Unless you are a divine entity, the child can not receive therapy because they are dead.</a:t>
            </a:r>
            <a:endParaRPr lang="en-US" dirty="0"/>
          </a:p>
        </p:txBody>
      </p:sp>
      <p:pic>
        <p:nvPicPr>
          <p:cNvPr id="1026" name="Picture 2" descr="C:\Users\90362\AppData\Local\Microsoft\Windows\Temporary Internet Files\Content.IE5\KUVBY1VX\MC90012869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128104"/>
            <a:ext cx="4038600" cy="4129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66295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Preventive measures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Always put a baby to sleep on its back. (This includes naps.) </a:t>
            </a:r>
            <a:r>
              <a:rPr lang="en-US" b="1" dirty="0"/>
              <a:t>DO NOT put a baby to sleep on its stomach. Side sleeping is unstable and should also be avoided.</a:t>
            </a:r>
            <a:r>
              <a:rPr lang="en-US" dirty="0"/>
              <a:t> Allowing the baby to roll around on its tummy while awake can prevent a flat spot (due to sleeping in one position) from forming on the back of the head.</a:t>
            </a:r>
          </a:p>
          <a:p>
            <a:r>
              <a:rPr lang="en-US" b="1" dirty="0"/>
              <a:t>Only put babies to sleep in a crib</a:t>
            </a:r>
            <a:r>
              <a:rPr lang="en-US" dirty="0"/>
              <a:t>. NEVER allow the baby to sleep in bed with other children or adults, and do NOT put them to sleep on surfaces other than cribs, like a sofa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6549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Preventive measures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/>
              <a:t>Let babies sleep in the same room (NOT the same bed) as parents.</a:t>
            </a:r>
            <a:r>
              <a:rPr lang="en-US" dirty="0"/>
              <a:t> If possible, babies cribs should be placed in the parents' bedroom to allow for night-time feeding.</a:t>
            </a:r>
          </a:p>
          <a:p>
            <a:r>
              <a:rPr lang="en-US" b="1" dirty="0"/>
              <a:t>Avoid soft bedding materials.</a:t>
            </a:r>
            <a:r>
              <a:rPr lang="en-US" dirty="0"/>
              <a:t> Babies should be placed on a firm, tight-fitting crib mattress with no comforter. Use a light sheet to cover the baby. Do not use pillows, comforters, or quilts.</a:t>
            </a:r>
          </a:p>
          <a:p>
            <a:r>
              <a:rPr lang="en-US" b="1" dirty="0"/>
              <a:t>Make sure the room temperature is not too hot.</a:t>
            </a:r>
            <a:r>
              <a:rPr lang="en-US" dirty="0"/>
              <a:t> The room temperature should be comfortable for a lightly-clothed adult. A baby should not be hot to the touch.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15433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Preventive measures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/>
              <a:t>Offer the baby a pacifier when going to sleep.</a:t>
            </a:r>
            <a:r>
              <a:rPr lang="en-US" dirty="0"/>
              <a:t> </a:t>
            </a:r>
            <a:r>
              <a:rPr lang="en-US" dirty="0" smtClean="0"/>
              <a:t>Doctors </a:t>
            </a:r>
            <a:r>
              <a:rPr lang="en-US" dirty="0"/>
              <a:t>think that a pacifier might allow the airway to open more, or prevent the baby from falling into a deep sleep. A baby that wakes up more easily may automatically move out of a dangerous position. If the baby is breastfeeding, it is best to wait until 1 month before offering a pacifier, so that it doesn’t interfere with breastfeeding. Do not force a baby to use a pacifier.</a:t>
            </a:r>
          </a:p>
          <a:p>
            <a:r>
              <a:rPr lang="en-US" b="1" dirty="0"/>
              <a:t>Do not use breathing monitors or products marketed as ways to reduce SIDS</a:t>
            </a:r>
            <a:r>
              <a:rPr lang="en-US" dirty="0"/>
              <a:t>. In the past, home apnea (breathing) monitors were recommended for families with a history of the condition. But research found that they had no effect, and the use of home monitors has largely stopped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32914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Preventive measures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Other </a:t>
            </a:r>
            <a:r>
              <a:rPr lang="en-US" dirty="0"/>
              <a:t>recommendations from SIDS experts:</a:t>
            </a:r>
          </a:p>
          <a:p>
            <a:pPr lvl="1"/>
            <a:r>
              <a:rPr lang="en-US" dirty="0"/>
              <a:t>Keep your baby in a smoke-free environment.</a:t>
            </a:r>
          </a:p>
          <a:p>
            <a:pPr lvl="1"/>
            <a:r>
              <a:rPr lang="en-US" dirty="0"/>
              <a:t>Breastfeed your baby, if possible. Breastfeeding reduces some upper respiratory infections that may influence the development of SIDS.</a:t>
            </a:r>
          </a:p>
          <a:p>
            <a:pPr lvl="1"/>
            <a:r>
              <a:rPr lang="en-US" dirty="0"/>
              <a:t>NEVER give honey to a child less than 1 year old. Honey in very young children may cause infant botulism, which may be associated with SIDS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25711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62</TotalTime>
  <Words>683</Words>
  <Application>Microsoft Office PowerPoint</Application>
  <PresentationFormat>On-screen Show (4:3)</PresentationFormat>
  <Paragraphs>56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Apex</vt:lpstr>
      <vt:lpstr>SIDS: Sudden Infant Death Syndrome</vt:lpstr>
      <vt:lpstr>Parts of respiratory system affected</vt:lpstr>
      <vt:lpstr>Hypothetical causes</vt:lpstr>
      <vt:lpstr>Hypothetical causes</vt:lpstr>
      <vt:lpstr>Therapy</vt:lpstr>
      <vt:lpstr>Preventive measures</vt:lpstr>
      <vt:lpstr>Preventive measures cont.</vt:lpstr>
      <vt:lpstr>Preventive measures cont.</vt:lpstr>
      <vt:lpstr>Preventive measures cont.</vt:lpstr>
      <vt:lpstr>Progression of the disease and outcome</vt:lpstr>
      <vt:lpstr>Resources</vt:lpstr>
    </vt:vector>
  </TitlesOfParts>
  <Company>Virginia Beach City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SIDS: Sudden Infant Death Syndrome</dc:title>
  <dc:creator>JOSEPH N REYNOLDS (362)</dc:creator>
  <cp:lastModifiedBy>JOSEPH N REYNOLDS (362)</cp:lastModifiedBy>
  <cp:revision>6</cp:revision>
  <dcterms:created xsi:type="dcterms:W3CDTF">2012-02-06T14:07:47Z</dcterms:created>
  <dcterms:modified xsi:type="dcterms:W3CDTF">2012-02-06T15:10:07Z</dcterms:modified>
</cp:coreProperties>
</file>